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294" r:id="rId3"/>
    <p:sldId id="292" r:id="rId4"/>
    <p:sldId id="339" r:id="rId5"/>
    <p:sldId id="290" r:id="rId6"/>
    <p:sldId id="293" r:id="rId7"/>
    <p:sldId id="312" r:id="rId8"/>
    <p:sldId id="300" r:id="rId9"/>
    <p:sldId id="267" r:id="rId10"/>
    <p:sldId id="316" r:id="rId11"/>
    <p:sldId id="317" r:id="rId12"/>
    <p:sldId id="268" r:id="rId13"/>
    <p:sldId id="335" r:id="rId14"/>
    <p:sldId id="337" r:id="rId15"/>
    <p:sldId id="352" r:id="rId16"/>
    <p:sldId id="353" r:id="rId17"/>
    <p:sldId id="338" r:id="rId18"/>
    <p:sldId id="351" r:id="rId19"/>
    <p:sldId id="373" r:id="rId20"/>
    <p:sldId id="311" r:id="rId21"/>
    <p:sldId id="322" r:id="rId22"/>
    <p:sldId id="372" r:id="rId23"/>
    <p:sldId id="354" r:id="rId24"/>
    <p:sldId id="365" r:id="rId25"/>
    <p:sldId id="355" r:id="rId26"/>
    <p:sldId id="356" r:id="rId27"/>
    <p:sldId id="370" r:id="rId28"/>
    <p:sldId id="363" r:id="rId29"/>
    <p:sldId id="364" r:id="rId30"/>
    <p:sldId id="366" r:id="rId31"/>
    <p:sldId id="367" r:id="rId32"/>
    <p:sldId id="368" r:id="rId33"/>
    <p:sldId id="369" r:id="rId34"/>
    <p:sldId id="341" r:id="rId35"/>
    <p:sldId id="371" r:id="rId36"/>
    <p:sldId id="342" r:id="rId37"/>
    <p:sldId id="278" r:id="rId38"/>
    <p:sldId id="357" r:id="rId39"/>
    <p:sldId id="358" r:id="rId40"/>
    <p:sldId id="360" r:id="rId41"/>
    <p:sldId id="361" r:id="rId42"/>
    <p:sldId id="279" r:id="rId43"/>
    <p:sldId id="280" r:id="rId44"/>
    <p:sldId id="281" r:id="rId45"/>
    <p:sldId id="305" r:id="rId46"/>
    <p:sldId id="306" r:id="rId47"/>
    <p:sldId id="35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8FB27-486D-43FE-A810-1AF3316C6953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C6B61-D87C-4584-A6CF-44155302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C6B61-D87C-4584-A6CF-4415530233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C6B61-D87C-4584-A6CF-4415530233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C6B61-D87C-4584-A6CF-4415530233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0102EB-5F42-4F1C-8A5B-ABB13C156C3D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963D0-5313-44F5-9436-57DFE8799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da.gov/Food/ResourcesForYou/Consumers/ucm31539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HEARTORG/GettingHealthy/NutritionCenter/HealthyDietGoals/Sugars-and-Carbohydrates_UCM_303296_Article.jsp" TargetMode="External"/><Relationship Id="rId2" Type="http://schemas.openxmlformats.org/officeDocument/2006/relationships/hyperlink" Target="http://www.ncbi.nlm.nih.gov/pubmed/1908736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utrition/everyone/basics/fat/transfa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Hypertension-a silent killer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854696" cy="428628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57290" y="5214950"/>
            <a:ext cx="6429420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Dr. S. Abdul Azeez MBBS, DPH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Ministry of Health, Riyadh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5842" name="Picture 2" descr="http://axialexchange.com/images/articles/Hypertension-Nutrition-Couns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429420" cy="38671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Gestational hypertension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high blood pressure that develops in pregnancy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FFC000"/>
                </a:solidFill>
              </a:rPr>
              <a:t>If not properly managed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preeclampsia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elevated blood pressure and the leakage of protein into the urine by the kidneys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dangerous to both mother and baby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After the baby is born, high blood pressure of pregnancy usually returns to normal levels</a:t>
            </a:r>
          </a:p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286248" y="2214554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3600" b="1" i="1" dirty="0" smtClean="0">
                <a:solidFill>
                  <a:srgbClr val="FFFF00"/>
                </a:solidFill>
              </a:rPr>
              <a:t>Hypertension and Children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The normal blood pressure of a child dependent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upon the child’s age, gender, and height.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Children are at higher risk for hypertension if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they are overweight, are African-American or if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they have a family history of hypertension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Your doctor can tell if your child’s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blood pressure is abnormal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Risk factors of hypertension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7715304" cy="51101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Race: </a:t>
            </a:r>
            <a:r>
              <a:rPr lang="en-US" dirty="0" smtClean="0"/>
              <a:t>African-Americans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Dietary factors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 salt intake  &gt;1,500 mg/day  Processed foods like lunch meats and canned soups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Stress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poor nutrition, alcohol use, and smoking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overweight /sedentary life /smoking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'White Coat' Hypertension: anxiety or nervousness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Certain medications: flu medications that contain decongestants , steroids, diet pills, birth control pills, pain relief medications, antidepressants, herbal medications or diet supplements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symptoms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Most people with high blood pressure have no signs or symptoms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people with early-stage high blood pressure may have dull headaches, dizzy spells, nose bleeds etc.</a:t>
            </a:r>
          </a:p>
          <a:p>
            <a:pPr algn="ctr"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These signs and symptoms typically don't occur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 until high blood pressure has reached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a severe - even life-threatening -stage.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Complications 1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Heart attack or stroke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HBP can cause hardening and thickening of </a:t>
            </a:r>
          </a:p>
          <a:p>
            <a:pPr algn="ctr">
              <a:buNone/>
            </a:pPr>
            <a:r>
              <a:rPr lang="en-US" dirty="0" smtClean="0"/>
              <a:t>arteries –atherosclerosis-that lead to </a:t>
            </a:r>
          </a:p>
          <a:p>
            <a:pPr algn="ctr">
              <a:buNone/>
            </a:pPr>
            <a:r>
              <a:rPr lang="en-US" dirty="0" smtClean="0"/>
              <a:t>heart attack, stroke or other complications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Aneurysm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Increased blood pressure causes blood vessels to weaken and bulge, forming an aneurysm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an aneurysm ruptures can be life-threatening.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Heart failure</a:t>
            </a:r>
          </a:p>
          <a:p>
            <a:pPr algn="ctr">
              <a:buNone/>
            </a:pPr>
            <a:r>
              <a:rPr lang="en-US" dirty="0" smtClean="0"/>
              <a:t>Due to HBP, the  heart muscle gets thickened &amp; hard  </a:t>
            </a:r>
          </a:p>
          <a:p>
            <a:pPr algn="ctr">
              <a:buNone/>
            </a:pPr>
            <a:r>
              <a:rPr lang="en-US" dirty="0" smtClean="0"/>
              <a:t>and extra pumping strain lead to heart failure.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Weakening/narrowing of  blood vessels of kidneys</a:t>
            </a:r>
            <a:endParaRPr lang="en-US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This can prevent these organs from functioning normally.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Heart attack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personal\A\ARTICLES  TEXT BOOK WORKS\article on hypertension- world health day\heart atta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571612"/>
            <a:ext cx="678661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Stroke 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personal\A\ARTICLES  TEXT BOOK WORKS\article on hypertension- world health day\stro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28586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Complications 2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vision loss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Thickened, narrowed or torn blood vessels in the eyes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Metabolic syndrome</a:t>
            </a:r>
          </a:p>
          <a:p>
            <a:pPr>
              <a:buNone/>
            </a:pPr>
            <a:r>
              <a:rPr lang="en-US" dirty="0" smtClean="0"/>
              <a:t>This syndrome is a cluster of disorders of your body's metabolism — including increased waist circumference, high triglycerides, low high-density lipoprotein (HDL), or "good," cholesterol, </a:t>
            </a:r>
            <a:r>
              <a:rPr lang="en-US" dirty="0" smtClean="0">
                <a:solidFill>
                  <a:srgbClr val="FFFF00"/>
                </a:solidFill>
              </a:rPr>
              <a:t>high blood pressure, </a:t>
            </a:r>
            <a:r>
              <a:rPr lang="en-US" dirty="0" smtClean="0"/>
              <a:t>and high insulin levels.</a:t>
            </a:r>
          </a:p>
          <a:p>
            <a:pPr>
              <a:buNone/>
            </a:pPr>
            <a:r>
              <a:rPr lang="en-US" dirty="0" smtClean="0"/>
              <a:t> If you have high blood pressure, you're more likely to have other components of metabolic syndrome. </a:t>
            </a:r>
          </a:p>
          <a:p>
            <a:pPr>
              <a:buNone/>
            </a:pPr>
            <a:r>
              <a:rPr lang="en-US" dirty="0" smtClean="0"/>
              <a:t>The more components you have, the greater your risk of developing diabetes, heart disease or stroke.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Trouble with memory or understanding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Uncontrolled HBP affect ability to think, remember and learn. Trouble with memory or understanding concepts is more common in people who have high blood pressure.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Eye problems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personal\A\ARTICLES  TEXT BOOK WORKS\article on hypertension- world health day\hypertensive retinopat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142984"/>
            <a:ext cx="685804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Blood pressure 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personal\A\ARTICLES  TEXT BOOK WORKS\article on hypertension- world health day\bp checking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3714752"/>
            <a:ext cx="4069080" cy="2400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1214422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 smtClean="0"/>
              <a:t>BP is the physical force exerted by the blood as it </a:t>
            </a:r>
          </a:p>
          <a:p>
            <a:pPr algn="ctr">
              <a:buNone/>
            </a:pPr>
            <a:r>
              <a:rPr lang="en-US" sz="2400" i="1" dirty="0" smtClean="0"/>
              <a:t>pushes against the walls of the arteries</a:t>
            </a:r>
          </a:p>
          <a:p>
            <a:pPr algn="ctr">
              <a:buNone/>
            </a:pPr>
            <a:endParaRPr lang="en-US" sz="2400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Normal blood pressure:  120/80 mms of Hg. </a:t>
            </a:r>
          </a:p>
          <a:p>
            <a:pPr algn="ctr">
              <a:buNone/>
            </a:pPr>
            <a:r>
              <a:rPr lang="en-US" sz="2400" i="1" dirty="0" smtClean="0"/>
              <a:t>The higher number is the systolic pressure &amp; </a:t>
            </a:r>
          </a:p>
          <a:p>
            <a:pPr algn="ctr">
              <a:buNone/>
            </a:pPr>
            <a:r>
              <a:rPr lang="en-US" sz="2400" i="1" dirty="0" smtClean="0"/>
              <a:t>the lower number is the diastolic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Treatment -1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1. Diet 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The DASH Diet</a:t>
            </a:r>
          </a:p>
          <a:p>
            <a:pPr algn="ctr">
              <a:buNone/>
            </a:pPr>
            <a:r>
              <a:rPr lang="en-US" dirty="0" smtClean="0"/>
              <a:t>(Dietary Approaches to Stop Hypertension)</a:t>
            </a: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sz="2400" i="1" dirty="0" smtClean="0">
                <a:solidFill>
                  <a:srgbClr val="FFFF00"/>
                </a:solidFill>
              </a:rPr>
              <a:t>diet designed to promote lower blood pressure  </a:t>
            </a:r>
          </a:p>
          <a:p>
            <a:pPr algn="ctr">
              <a:buNone/>
            </a:pPr>
            <a:endParaRPr lang="en-US" sz="2400" i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   The DASH diet recommends eating more vegetables, fruits, whole grains, low-fat dairy products, poultry, nuts, and fish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Red meat, saturated fats, and sweets should be avoided. It can also help to reduce your intake of sodium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bdul Azeez\Desktop\dash diet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929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 smtClean="0">
                <a:solidFill>
                  <a:srgbClr val="FFFF00"/>
                </a:solidFill>
              </a:rPr>
              <a:t>Increasing intake of lean protein, fiber, fruits, and vegetables give protection against development of hypertension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Smart eating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4" name="Picture 4" descr="C:\Documents and Settings\Abdul Azeez\Desktop\285x285_Eating_With_High_Blood_Pressure_Smart_Eating_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Salt restriction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bdul Azeez\Desktop\substitute herb for salt while cook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>Pickles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ctr" fontAlgn="base">
              <a:buNone/>
            </a:pPr>
            <a:r>
              <a:rPr lang="en-US" dirty="0" smtClean="0"/>
              <a:t>Preserving any food requires salt to stops the </a:t>
            </a:r>
          </a:p>
          <a:p>
            <a:pPr algn="ctr" fontAlgn="base">
              <a:buNone/>
            </a:pPr>
            <a:r>
              <a:rPr lang="en-US" dirty="0" smtClean="0"/>
              <a:t>decay and keeps it edible longer. thus salt </a:t>
            </a:r>
          </a:p>
          <a:p>
            <a:pPr algn="ctr" fontAlgn="base">
              <a:buNone/>
            </a:pPr>
            <a:r>
              <a:rPr lang="en-US" dirty="0" smtClean="0"/>
              <a:t>can make even the most innocent cucumber </a:t>
            </a:r>
          </a:p>
          <a:p>
            <a:pPr algn="ctr" fontAlgn="base">
              <a:buNone/>
            </a:pPr>
            <a:r>
              <a:rPr lang="en-US" dirty="0" smtClean="0"/>
              <a:t>a </a:t>
            </a:r>
            <a:r>
              <a:rPr lang="en-US" dirty="0" smtClean="0">
                <a:hlinkClick r:id="rId2"/>
              </a:rPr>
              <a:t>sodium sponge</a:t>
            </a: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r>
              <a:rPr lang="en-US" dirty="0" smtClean="0"/>
              <a:t>              </a:t>
            </a:r>
          </a:p>
          <a:p>
            <a:pPr algn="ctr" fontAlgn="base">
              <a:buNone/>
            </a:pPr>
            <a:r>
              <a:rPr lang="en-US" i="1" dirty="0" smtClean="0">
                <a:solidFill>
                  <a:srgbClr val="FFFF00"/>
                </a:solidFill>
              </a:rPr>
              <a:t>The longer vegetables sit in canning and preserving liquids, the more sodium they can pick up</a:t>
            </a:r>
          </a:p>
          <a:p>
            <a:endParaRPr lang="en-US" dirty="0"/>
          </a:p>
        </p:txBody>
      </p:sp>
      <p:pic>
        <p:nvPicPr>
          <p:cNvPr id="6" name="Picture 2" descr="C:\Documents and Settings\Abdul Azeez\Desktop\pickles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1809750" cy="1809750"/>
          </a:xfrm>
          <a:prstGeom prst="rect">
            <a:avLst/>
          </a:prstGeom>
          <a:noFill/>
        </p:spPr>
      </p:pic>
      <p:pic>
        <p:nvPicPr>
          <p:cNvPr id="5" name="Picture 5" descr="C:\Documents and Settings\Abdul Azeez\Desktop\sa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143248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diets to be avoided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b="1" dirty="0" smtClean="0"/>
              <a:t>Frozen Pizza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All pizzas can be bad for those watching their sodium intake. The combination of cheese, cured meats, tomato sauce, and bread adds up the milligrams quickly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frozen pizza is especially dangerous for hypertensive people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One-sixth of a frozen pizza can be as much as 1,000 milligrams, sometimes even more. The thicker the crust and the more toppings you have, the higher your sodium number will climb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Diet to avoid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ctr" fontAlgn="base">
              <a:buNone/>
            </a:pPr>
            <a:r>
              <a:rPr lang="en-US" b="1" dirty="0" smtClean="0">
                <a:solidFill>
                  <a:srgbClr val="FFC000"/>
                </a:solidFill>
              </a:rPr>
              <a:t>Deli Meat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Processed deli and lunch meats often are cured, seasoned, and preserved with salt and are  real sodium bombs. A two-ounce serving of some lunch meats could be 600 milligrams of sodium or more .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Add bread, cheese, condiments, and pickles, and your simple sandwich can quickly become a sodium trap.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C:\Documents and Settings\Abdul Azeez\Desktop\llunch m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86124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Canned Soups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i="1" dirty="0" smtClean="0"/>
              <a:t>canned soups are filled with sodium</a:t>
            </a:r>
          </a:p>
          <a:p>
            <a:pPr algn="ctr" fontAlgn="base">
              <a:buFont typeface="Wingdings" pitchFamily="2" charset="2"/>
              <a:buChar char="Ø"/>
            </a:pPr>
            <a:r>
              <a:rPr lang="en-US" i="1" dirty="0" smtClean="0"/>
              <a:t>Some soups can have 890 milligrams of sodium or more in just one serving. If you consume the entire can, you’ll be taking in 2,225 milligrams of sodium. </a:t>
            </a:r>
          </a:p>
          <a:p>
            <a:pPr algn="ctr" fontAlgn="base">
              <a:buNone/>
            </a:pPr>
            <a:r>
              <a:rPr lang="en-US" i="1" dirty="0" smtClean="0"/>
              <a:t> </a:t>
            </a:r>
          </a:p>
          <a:p>
            <a:pPr algn="ctr" fontAlgn="base">
              <a:buNone/>
            </a:pPr>
            <a:endParaRPr lang="en-US" i="1" dirty="0" smtClean="0"/>
          </a:p>
          <a:p>
            <a:pPr algn="ctr" fontAlgn="base">
              <a:buNone/>
            </a:pPr>
            <a:endParaRPr lang="en-US" i="1" dirty="0" smtClean="0"/>
          </a:p>
          <a:p>
            <a:pPr algn="ctr" fontAlgn="base"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algn="ctr" fontAlgn="base"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algn="ctr" fontAlgn="base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 better option is to make your own from a low-sodium recipe to keep the salt in check.</a:t>
            </a:r>
          </a:p>
          <a:p>
            <a:endParaRPr lang="en-US" dirty="0"/>
          </a:p>
        </p:txBody>
      </p:sp>
      <p:pic>
        <p:nvPicPr>
          <p:cNvPr id="4" name="Picture 3" descr="C:\Documents and Settings\Abdul Azeez\Desktop\canned so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Canned or Bottled Tomato Products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dirty="0" smtClean="0"/>
              <a:t>Bottled  tomato products are problematic for people with hypertension</a:t>
            </a:r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r>
              <a:rPr lang="en-US" dirty="0" smtClean="0"/>
              <a:t>Canned tomato sauces, pasta sauces, and tomato juices are all high-sodium culprits</a:t>
            </a:r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Abdul Azeez\Desktop\Canned Tomato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357430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High blood Pressure (hypertension) </a:t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en-US" sz="3100" i="1" u="sng" dirty="0" smtClean="0">
                <a:solidFill>
                  <a:srgbClr val="FFFF00"/>
                </a:solidFill>
              </a:rPr>
              <a:t>Classification:</a:t>
            </a:r>
            <a:r>
              <a:rPr lang="en-US" sz="3600" i="1" u="sng" dirty="0" smtClean="0">
                <a:solidFill>
                  <a:srgbClr val="FF0000"/>
                </a:solidFill>
              </a:rPr>
              <a:t/>
            </a:r>
            <a:br>
              <a:rPr lang="en-US" sz="3600" i="1" u="sng" dirty="0" smtClean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9673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4000" u="sng" dirty="0" smtClean="0">
                <a:solidFill>
                  <a:srgbClr val="FFC000"/>
                </a:solidFill>
              </a:rPr>
              <a:t>Pre hypertension</a:t>
            </a:r>
            <a:r>
              <a:rPr lang="en-US" sz="4000" i="1" u="sng" dirty="0" smtClean="0">
                <a:solidFill>
                  <a:srgbClr val="FFC000"/>
                </a:solidFill>
              </a:rPr>
              <a:t> </a:t>
            </a:r>
          </a:p>
          <a:p>
            <a:pPr algn="ctr">
              <a:buNone/>
            </a:pPr>
            <a:r>
              <a:rPr lang="en-US" sz="3800" i="1" dirty="0" smtClean="0"/>
              <a:t>BP just above the normal </a:t>
            </a:r>
            <a:r>
              <a:rPr lang="en-US" sz="3200" i="1" dirty="0" smtClean="0"/>
              <a:t>level  </a:t>
            </a:r>
            <a:r>
              <a:rPr lang="en-US" sz="3200" i="1" dirty="0" smtClean="0">
                <a:solidFill>
                  <a:srgbClr val="FF0000"/>
                </a:solidFill>
              </a:rPr>
              <a:t>(A WARNING SIGN)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 systolic pressure : 120 and 139 or a diastolic pressure of 80 to 89</a:t>
            </a:r>
          </a:p>
          <a:p>
            <a:pPr algn="ctr">
              <a:buFont typeface="Wingdings" pitchFamily="2" charset="2"/>
              <a:buChar char="Ø"/>
            </a:pPr>
            <a:endParaRPr lang="en-US" sz="2800" i="1" dirty="0" smtClean="0"/>
          </a:p>
          <a:p>
            <a:pPr algn="ctr">
              <a:buNone/>
            </a:pPr>
            <a:r>
              <a:rPr lang="en-US" sz="3800" u="sng" dirty="0" smtClean="0">
                <a:solidFill>
                  <a:srgbClr val="FFC000"/>
                </a:solidFill>
              </a:rPr>
              <a:t>Hypertension</a:t>
            </a:r>
          </a:p>
          <a:p>
            <a:pPr algn="ctr">
              <a:buNone/>
            </a:pPr>
            <a:r>
              <a:rPr lang="en-US" sz="3800" dirty="0" smtClean="0"/>
              <a:t>BP above 140/90 or </a:t>
            </a:r>
            <a:r>
              <a:rPr lang="en-US" sz="3100" dirty="0" smtClean="0"/>
              <a:t>higher    </a:t>
            </a:r>
            <a:r>
              <a:rPr lang="en-US" sz="3100" dirty="0" smtClean="0">
                <a:solidFill>
                  <a:srgbClr val="FF0000"/>
                </a:solidFill>
              </a:rPr>
              <a:t>(DANGER ZONE)</a:t>
            </a:r>
          </a:p>
          <a:p>
            <a:pPr algn="r">
              <a:buNone/>
            </a:pPr>
            <a:r>
              <a:rPr lang="en-US" sz="2800" i="1" dirty="0" smtClean="0"/>
              <a:t>  </a:t>
            </a:r>
          </a:p>
          <a:p>
            <a:pPr algn="ctr">
              <a:buNone/>
            </a:pPr>
            <a:r>
              <a:rPr lang="en-US" sz="3800" b="1" u="sng" dirty="0" smtClean="0">
                <a:solidFill>
                  <a:srgbClr val="FFC000"/>
                </a:solidFill>
              </a:rPr>
              <a:t>hypertensive crisis </a:t>
            </a:r>
          </a:p>
          <a:p>
            <a:pPr algn="ctr">
              <a:buNone/>
            </a:pPr>
            <a:r>
              <a:rPr lang="en-US" sz="3800" dirty="0" smtClean="0"/>
              <a:t>BP 180/110 mms. Of Hg or higher     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SERIOUS CONDITION) 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i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Coffee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dirty="0" smtClean="0"/>
              <a:t>Hypertensive &amp; pre hypertensive persons should </a:t>
            </a:r>
          </a:p>
          <a:p>
            <a:pPr algn="ctr" fontAlgn="base">
              <a:buNone/>
            </a:pPr>
            <a:r>
              <a:rPr lang="en-US" dirty="0" smtClean="0"/>
              <a:t>kick their  coffee habit</a:t>
            </a:r>
          </a:p>
          <a:p>
            <a:pPr fontAlgn="base">
              <a:buNone/>
            </a:pPr>
            <a:r>
              <a:rPr lang="en-US" dirty="0" smtClean="0"/>
              <a:t>morning cup of coffee  cause a temporary spike in BP </a:t>
            </a:r>
          </a:p>
          <a:p>
            <a:pPr algn="ctr" fontAlgn="base">
              <a:buNone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r>
              <a:rPr lang="en-US" dirty="0" smtClean="0"/>
              <a:t>Regular coffee intake may contribute to hypertension</a:t>
            </a:r>
          </a:p>
          <a:p>
            <a:pPr algn="ctr" fontAlgn="base">
              <a:buFont typeface="Wingdings" pitchFamily="2" charset="2"/>
              <a:buChar char="Ø"/>
            </a:pPr>
            <a:r>
              <a:rPr lang="en-US" dirty="0" smtClean="0"/>
              <a:t>All caffeinated drinks-soda or caffeinated tea etc cause an increase in your blood pressure</a:t>
            </a:r>
          </a:p>
          <a:p>
            <a:endParaRPr lang="en-US" dirty="0"/>
          </a:p>
        </p:txBody>
      </p:sp>
      <p:pic>
        <p:nvPicPr>
          <p:cNvPr id="4" name="Picture 4" descr="C:\Documents and Settings\Abdul Azeez\Desktop\285x285_Eating_With_High_Blood_Pressure_Coffe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Sugar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high sugar intake, especially </a:t>
            </a:r>
            <a:r>
              <a:rPr lang="en-US" dirty="0" smtClean="0">
                <a:hlinkClick r:id="rId2"/>
              </a:rPr>
              <a:t>sugar-sweetened drinks</a:t>
            </a:r>
            <a:r>
              <a:rPr lang="en-US" dirty="0" smtClean="0"/>
              <a:t>, contributes to development of obesity in people of all ages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High blood pressure is more common in individuals who are overweight or obese</a:t>
            </a:r>
            <a:endParaRPr lang="en-US" u="sng" dirty="0" smtClean="0"/>
          </a:p>
          <a:p>
            <a:pPr fontAlgn="base">
              <a:buNone/>
            </a:pPr>
            <a:endParaRPr lang="en-US" dirty="0" smtClean="0"/>
          </a:p>
          <a:p>
            <a:pPr algn="ctr" fontAlgn="base">
              <a:buNone/>
            </a:pPr>
            <a:r>
              <a:rPr lang="en-US" i="1" dirty="0" smtClean="0">
                <a:solidFill>
                  <a:srgbClr val="FFFF00"/>
                </a:solidFill>
                <a:hlinkClick r:id="rId3"/>
              </a:rPr>
              <a:t>American Heart Association</a:t>
            </a:r>
            <a:r>
              <a:rPr lang="en-US" i="1" dirty="0" smtClean="0">
                <a:solidFill>
                  <a:srgbClr val="FFFF00"/>
                </a:solidFill>
              </a:rPr>
              <a:t> recommends that women limit added sugar intake to 6 teaspoons per day, </a:t>
            </a:r>
          </a:p>
          <a:p>
            <a:pPr algn="ctr" fontAlgn="base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and that men keep themselves restricted </a:t>
            </a:r>
          </a:p>
          <a:p>
            <a:pPr algn="ctr" fontAlgn="base">
              <a:buNone/>
            </a:pPr>
            <a:r>
              <a:rPr lang="en-US" i="1" dirty="0" smtClean="0">
                <a:solidFill>
                  <a:srgbClr val="FFFF00"/>
                </a:solidFill>
              </a:rPr>
              <a:t>to 9 teaspoons per 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Chicken Skin and Packaged Foods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i="1" dirty="0" smtClean="0">
                <a:solidFill>
                  <a:srgbClr val="FFC000"/>
                </a:solidFill>
              </a:rPr>
              <a:t>People with hypertension should avoid </a:t>
            </a:r>
          </a:p>
          <a:p>
            <a:pPr algn="ctr" fontAlgn="base">
              <a:buNone/>
            </a:pPr>
            <a:r>
              <a:rPr lang="en-US" i="1" dirty="0" smtClean="0">
                <a:solidFill>
                  <a:srgbClr val="FFC000"/>
                </a:solidFill>
              </a:rPr>
              <a:t>saturated and trans fats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Full-fat dairy, red meat, butter and chicken skin is high in saturated fat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Trans fats</a:t>
            </a:r>
            <a:r>
              <a:rPr lang="en-US" dirty="0" smtClean="0"/>
              <a:t> are created in a process called hydrogenation. It increases packaged foods’ shelf life and stability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consuming too many saturated and trans fats </a:t>
            </a:r>
          </a:p>
          <a:p>
            <a:pPr fontAlgn="base">
              <a:buNone/>
            </a:pPr>
            <a:r>
              <a:rPr lang="en-US" dirty="0" smtClean="0"/>
              <a:t>                    increases LDL            hypertension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None/>
            </a:pPr>
            <a:r>
              <a:rPr lang="en-US" dirty="0" smtClean="0"/>
              <a:t>                                              coronary heart disease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428728" y="4786322"/>
            <a:ext cx="621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86446" y="521495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57686" y="4786322"/>
            <a:ext cx="621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bdul Azeez\Desktop\285x285_Eating_With_High_Blood_Pressure_Chicken_Skin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320131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Alcohol intake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Drinking alcohol is a risk factor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for high blood pressure 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 fontAlgn="base">
              <a:buFont typeface="Wingdings" pitchFamily="2" charset="2"/>
              <a:buChar char="Ø"/>
            </a:pPr>
            <a:r>
              <a:rPr lang="en-US" dirty="0" smtClean="0"/>
              <a:t>Alcohol can prevent any blood pressure medications from working effectively</a:t>
            </a:r>
          </a:p>
          <a:p>
            <a:pPr algn="ctr" fontAlgn="base">
              <a:buFont typeface="Wingdings" pitchFamily="2" charset="2"/>
              <a:buChar char="Ø"/>
            </a:pPr>
            <a:r>
              <a:rPr lang="en-US" dirty="0" smtClean="0"/>
              <a:t>alcohol is full of calories and can lead to weight gain</a:t>
            </a:r>
          </a:p>
          <a:p>
            <a:pPr algn="ctr" fontAlgn="base">
              <a:buFont typeface="Wingdings" pitchFamily="2" charset="2"/>
              <a:buChar char="Ø"/>
            </a:pPr>
            <a:endParaRPr lang="en-US" dirty="0" smtClean="0"/>
          </a:p>
          <a:p>
            <a:pPr algn="ctr" fontAlgn="base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FF00"/>
                </a:solidFill>
              </a:rPr>
              <a:t>If you drink too often or need help cutting back, speak with a healthcare provider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2" descr="C:\Documents and Settings\Abdul Azeez\Desktop\285x285_Eating_With_High_Blood_Pressure_Alcohol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71678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Weight reduction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overweight increases the risk of getting hypertension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 weight loss of just 10 pounds can make a difference in your blood pressure.</a:t>
            </a:r>
          </a:p>
          <a:p>
            <a:endParaRPr lang="en-US" dirty="0"/>
          </a:p>
        </p:txBody>
      </p:sp>
      <p:pic>
        <p:nvPicPr>
          <p:cNvPr id="5122" name="Picture 2" descr="C:\Documents and Settings\Abdul Azeez\Desktop\weight ch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Treatment 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2.Exercise</a:t>
            </a:r>
          </a:p>
          <a:p>
            <a:pPr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about 150 minutes per week of moderate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exercise- walking, bicycling, gardening,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or other aerobic exercise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Muscle-strengthening activities </a:t>
            </a:r>
          </a:p>
          <a:p>
            <a:pPr algn="ctr">
              <a:buNone/>
            </a:pPr>
            <a:r>
              <a:rPr lang="en-US" dirty="0" smtClean="0"/>
              <a:t>at least twice a week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FF00"/>
                </a:solidFill>
              </a:rPr>
              <a:t>check with your doctor before starting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 fitness program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Abdul Azeez\Desktop\exercise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5825" cy="3190875"/>
          </a:xfrm>
          <a:prstGeom prst="rect">
            <a:avLst/>
          </a:prstGeom>
          <a:noFill/>
        </p:spPr>
      </p:pic>
      <p:pic>
        <p:nvPicPr>
          <p:cNvPr id="2051" name="Picture 3" descr="C:\Documents and Settings\Abdul Azeez\Desktop\exercis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0"/>
            <a:ext cx="4695825" cy="3190875"/>
          </a:xfrm>
          <a:prstGeom prst="rect">
            <a:avLst/>
          </a:prstGeom>
          <a:noFill/>
        </p:spPr>
      </p:pic>
      <p:pic>
        <p:nvPicPr>
          <p:cNvPr id="2052" name="Picture 4" descr="C:\Documents and Settings\Abdul Azeez\Desktop\exercise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695825" cy="3190875"/>
          </a:xfrm>
          <a:prstGeom prst="rect">
            <a:avLst/>
          </a:prstGeom>
          <a:noFill/>
        </p:spPr>
      </p:pic>
      <p:pic>
        <p:nvPicPr>
          <p:cNvPr id="2053" name="Picture 5" descr="C:\Documents and Settings\Abdul Azeez\Desktop\exercise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175" y="3429000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Documents and Settings\Abdul Azeez\Desktop\exercis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5825" cy="3190875"/>
          </a:xfrm>
          <a:prstGeom prst="rect">
            <a:avLst/>
          </a:prstGeom>
          <a:noFill/>
        </p:spPr>
      </p:pic>
      <p:pic>
        <p:nvPicPr>
          <p:cNvPr id="3076" name="Picture 4" descr="C:\Documents and Settings\Abdul Azeez\Desktop\exercise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695825" cy="3643314"/>
          </a:xfrm>
          <a:prstGeom prst="rect">
            <a:avLst/>
          </a:prstGeom>
          <a:noFill/>
        </p:spPr>
      </p:pic>
      <p:pic>
        <p:nvPicPr>
          <p:cNvPr id="3077" name="Picture 5" descr="C:\Documents and Settings\Abdul Azeez\Desktop\exercise 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3" cy="3190875"/>
          </a:xfrm>
          <a:prstGeom prst="rect">
            <a:avLst/>
          </a:prstGeom>
          <a:noFill/>
        </p:spPr>
      </p:pic>
      <p:pic>
        <p:nvPicPr>
          <p:cNvPr id="3078" name="Picture 6" descr="C:\Documents and Settings\Abdul Azeez\Desktop\exercise 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14686"/>
            <a:ext cx="442912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High blood Pressure (hypertension) </a:t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sz="2000" i="1" u="sng" dirty="0" smtClean="0">
                <a:solidFill>
                  <a:srgbClr val="FFFF00"/>
                </a:solidFill>
              </a:rPr>
              <a:t>Classification:2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Primary (essential) hypertension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there's no identifiable cause - tends to develop </a:t>
            </a:r>
          </a:p>
          <a:p>
            <a:pPr algn="ctr">
              <a:buNone/>
            </a:pPr>
            <a:r>
              <a:rPr lang="en-US" i="1" dirty="0" smtClean="0"/>
              <a:t>gradually over many years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Secondary hypertension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caused by an underlying condition</a:t>
            </a:r>
          </a:p>
          <a:p>
            <a:pPr algn="ctr">
              <a:buNone/>
            </a:pPr>
            <a:r>
              <a:rPr lang="en-US" dirty="0" smtClean="0"/>
              <a:t>-tends to appear suddenly </a:t>
            </a:r>
          </a:p>
          <a:p>
            <a:pPr algn="ctr">
              <a:buNone/>
            </a:pPr>
            <a:r>
              <a:rPr lang="en-US" dirty="0" smtClean="0"/>
              <a:t>-higher blood pressure than does primary hypertension</a:t>
            </a:r>
          </a:p>
          <a:p>
            <a:pPr algn="ctr">
              <a:buNone/>
            </a:pPr>
            <a:r>
              <a:rPr lang="en-US" dirty="0" smtClean="0"/>
              <a:t>Kidney problems/Adrenal gland tumors/</a:t>
            </a:r>
          </a:p>
          <a:p>
            <a:pPr algn="ctr">
              <a:buNone/>
            </a:pPr>
            <a:r>
              <a:rPr lang="en-US" dirty="0" smtClean="0"/>
              <a:t>Certain congenital defects in blood vessels/</a:t>
            </a:r>
          </a:p>
          <a:p>
            <a:pPr algn="ctr">
              <a:buNone/>
            </a:pPr>
            <a:r>
              <a:rPr lang="en-US" dirty="0" smtClean="0"/>
              <a:t>Medications: birth control pills, cold remedies, decongestants, over-the-counter pain relievers and some prescription drugs/</a:t>
            </a:r>
          </a:p>
          <a:p>
            <a:pPr algn="ctr">
              <a:buNone/>
            </a:pPr>
            <a:r>
              <a:rPr lang="en-US" dirty="0" smtClean="0"/>
              <a:t>Illegal drugs: cocaine and amphetamines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Put the Fun Back in Exercise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Find activities you enjoy and aim for 30 minutes a day of "exercise"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Daily housework, gardening, washing windows, using the stairs, carrying your groceries, walking at the mall, or riding bikes with the kids all add up to exercise that benefits your heart.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Increase activity by parking at the end of the lot, or get off the bus a stop early and walk to your destination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Resistance exercise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strengthen Your Heart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with free weights, weight machines, exercise bands, or by doing abdominal crunches or curl-ups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 Resistance training helps reduce body fat, increase muscle mass, and boost your metabolic rate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 Losing as little as 10 pounds can reduce </a:t>
            </a:r>
          </a:p>
          <a:p>
            <a:pPr algn="ctr">
              <a:buNone/>
            </a:pPr>
            <a:r>
              <a:rPr lang="en-US" dirty="0" smtClean="0"/>
              <a:t>or help prevent high blood pressure in </a:t>
            </a:r>
          </a:p>
          <a:p>
            <a:pPr algn="ctr">
              <a:buNone/>
            </a:pPr>
            <a:r>
              <a:rPr lang="en-US" dirty="0" smtClean="0"/>
              <a:t>many overweight individuals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Check with your doctor before starting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 new weight-training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Treatment -3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3. drugs:  </a:t>
            </a:r>
          </a:p>
          <a:p>
            <a:pPr marL="514350" indent="-514350" algn="ctr">
              <a:buAutoNum type="alphaLcParenBoth"/>
            </a:pPr>
            <a:r>
              <a:rPr lang="en-US" b="1" u="sng" dirty="0" smtClean="0">
                <a:solidFill>
                  <a:srgbClr val="FFFF00"/>
                </a:solidFill>
              </a:rPr>
              <a:t>Diuretics</a:t>
            </a:r>
            <a:r>
              <a:rPr lang="en-US" u="sng" dirty="0" smtClean="0">
                <a:solidFill>
                  <a:srgbClr val="FFFF00"/>
                </a:solidFill>
              </a:rPr>
              <a:t> (water pills)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the first medications recommended 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urinate more frequently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 Sometimes, diuretics deplete potassium levels as well, lead to muscle weakness, leg cramps, and tiredness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elevated blood sugars in people with diabetes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erectile dysfunction can occur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Treatment -3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(b)Beta-blockers</a:t>
            </a:r>
          </a:p>
          <a:p>
            <a:pPr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slowing the heart rate and thereby decreasing the workload of the heart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 Side effects of beta-blockers can include dizziness, insomnia, fatigue, cold feet and hands, and </a:t>
            </a:r>
          </a:p>
          <a:p>
            <a:pPr algn="ctr">
              <a:buNone/>
            </a:pPr>
            <a:r>
              <a:rPr lang="en-US" dirty="0" smtClean="0"/>
              <a:t>erectile dysfunction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Treatment -4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(c)ACE Inhibitors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angiotensin</a:t>
            </a:r>
            <a:r>
              <a:rPr lang="en-US" dirty="0" smtClean="0">
                <a:solidFill>
                  <a:srgbClr val="FFC000"/>
                </a:solidFill>
              </a:rPr>
              <a:t> converting enzyme) 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Dilates arteries  and thus reduce BP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Side effects: skin rash, dry cough, dizziness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and elevated potassium levels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Women taking ACE inhibitors should not </a:t>
            </a:r>
          </a:p>
          <a:p>
            <a:pPr algn="ctr">
              <a:buNone/>
            </a:pPr>
            <a:r>
              <a:rPr lang="en-US" dirty="0" smtClean="0"/>
              <a:t>become pregnancy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Treatment -5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(d) ARBs: </a:t>
            </a:r>
            <a:r>
              <a:rPr lang="en-US" b="1" dirty="0" err="1" smtClean="0">
                <a:solidFill>
                  <a:srgbClr val="FFC000"/>
                </a:solidFill>
              </a:rPr>
              <a:t>a</a:t>
            </a:r>
            <a:r>
              <a:rPr lang="en-US" dirty="0" err="1" smtClean="0">
                <a:solidFill>
                  <a:srgbClr val="FFC000"/>
                </a:solidFill>
              </a:rPr>
              <a:t>ngiotensin</a:t>
            </a:r>
            <a:r>
              <a:rPr lang="en-US" dirty="0" smtClean="0">
                <a:solidFill>
                  <a:srgbClr val="FFC000"/>
                </a:solidFill>
              </a:rPr>
              <a:t> receptor blockers 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Dilates the arteries and lowers blood pressure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ARBs can take a few weeks to work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Side effects: dizziness, muscle cramps, insomnia, </a:t>
            </a:r>
          </a:p>
          <a:p>
            <a:pPr algn="ctr">
              <a:buNone/>
            </a:pPr>
            <a:r>
              <a:rPr lang="en-US" dirty="0" smtClean="0"/>
              <a:t>and elevated potassium levels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As with ACE inhibitors, women taking ARBs </a:t>
            </a:r>
          </a:p>
          <a:p>
            <a:pPr algn="ctr">
              <a:buNone/>
            </a:pPr>
            <a:r>
              <a:rPr lang="en-US" dirty="0" smtClean="0"/>
              <a:t>should not become pregnant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Treatment -5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(e) Calcium Channel Blockers</a:t>
            </a:r>
          </a:p>
          <a:p>
            <a:pPr algn="ctr">
              <a:buNone/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Increases the strength of heart contractions </a:t>
            </a:r>
          </a:p>
          <a:p>
            <a:pPr algn="ctr">
              <a:buNone/>
            </a:pPr>
            <a:r>
              <a:rPr lang="en-US" sz="2400" dirty="0" smtClean="0"/>
              <a:t>and relaxes the arteries 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Side effects: palpitations, dizziness, swollen ankles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and constipation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They should be taken with food or milk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those taking calcium channel blockers should </a:t>
            </a:r>
          </a:p>
          <a:p>
            <a:pPr algn="ctr">
              <a:buNone/>
            </a:pPr>
            <a:r>
              <a:rPr lang="en-US" sz="2400" dirty="0" smtClean="0"/>
              <a:t>avoid alcohol and grapefruit juice.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>Living With High Blood Pressure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Hypertension often lasts a lifetime</a:t>
            </a:r>
          </a:p>
          <a:p>
            <a:pPr algn="ctr">
              <a:buNone/>
            </a:pPr>
            <a:r>
              <a:rPr lang="en-US" dirty="0" smtClean="0"/>
              <a:t>so a careful management plan is essential 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FF00"/>
                </a:solidFill>
              </a:rPr>
              <a:t>Keeping your blood pressure under control can lower your risk of heart disease, stroke, and kidney failure and can improve your quality of life</a:t>
            </a:r>
          </a:p>
          <a:p>
            <a:pPr algn="ctr"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</a:rPr>
              <a:t>Exercise, weight management, and a healthy diet are important ways to help prevent high blood pressur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</a:p>
          <a:p>
            <a:pPr algn="ctr">
              <a:buFont typeface="Wingdings" pitchFamily="2" charset="2"/>
              <a:buChar char="Ø"/>
            </a:pPr>
            <a:endParaRPr lang="en-US" i="1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bdul Azeez\Desktop\RISA ppt presentation- for school children-new-1\Slide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Pre hypertension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7854696" cy="478634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          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i="1" dirty="0" smtClean="0"/>
              <a:t>a systolic pressure : 120 and 139 or a diastolic pressure of 80 to 89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Warning Sign</a:t>
            </a:r>
          </a:p>
          <a:p>
            <a:pPr algn="ctr"/>
            <a:endParaRPr lang="en-US" b="1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400" i="1" dirty="0" smtClean="0"/>
              <a:t>have two times the risk of heart disease compared with those who have lower blood pressures.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i="1" dirty="0" smtClean="0"/>
              <a:t> Lifestyle changes can help many people with pre hypertension to lower their blood pressure.</a:t>
            </a:r>
          </a:p>
          <a:p>
            <a:pPr algn="ctr">
              <a:buFont typeface="Wingdings" pitchFamily="2" charset="2"/>
              <a:buChar char="Ø"/>
            </a:pPr>
            <a:endParaRPr lang="en-US" sz="2400" i="1" dirty="0" smtClean="0"/>
          </a:p>
          <a:p>
            <a:pPr algn="l"/>
            <a:endParaRPr lang="en-US" b="1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Hypertension-High Blood Pressure (HBP)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7929618" cy="539593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i="1" dirty="0" smtClean="0"/>
              <a:t>BP above 140/90 mms of Hg or higher   </a:t>
            </a:r>
          </a:p>
          <a:p>
            <a:pPr algn="ctr">
              <a:buNone/>
            </a:pPr>
            <a:r>
              <a:rPr lang="en-US" i="1" dirty="0" smtClean="0"/>
              <a:t>                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DANGER ZONE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Patient may not have any symptoms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damage the walls of the arteries &amp; increases the risk of  heart disease, </a:t>
            </a:r>
          </a:p>
          <a:p>
            <a:pPr>
              <a:buNone/>
            </a:pPr>
            <a:r>
              <a:rPr lang="en-US" sz="2400" i="1" dirty="0" smtClean="0"/>
              <a:t>kidney disease, and stroke</a:t>
            </a:r>
          </a:p>
          <a:p>
            <a:pPr>
              <a:buNone/>
            </a:pPr>
            <a:r>
              <a:rPr lang="en-US" sz="2400" i="1" dirty="0" smtClean="0"/>
              <a:t> 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HYPERTENSIVE CRISIS </a:t>
            </a:r>
          </a:p>
          <a:p>
            <a:pPr algn="ctr">
              <a:buNone/>
            </a:pPr>
            <a:r>
              <a:rPr lang="en-US" i="1" dirty="0" smtClean="0"/>
              <a:t>BP 180/110 mms of Hg or higher    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SERIOUS CONDITION) </a:t>
            </a:r>
          </a:p>
          <a:p>
            <a:pPr>
              <a:buNone/>
            </a:pPr>
            <a:endParaRPr lang="en-US" sz="2400" i="1" dirty="0" smtClean="0"/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Symptoms: anxiety, nose bleeds, severe headache, and shortness of breath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can lead to stroke, kidney damage, heart attacks, or loss of consciousness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Why Hypertension a silent killer ?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it may have no outward symptoms for years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 one in five people with hypertension don't know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they have it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quietly damage the heart, lungs, blood vessels,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brain, and kidneys if left untreated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It's a major risk factor for strokes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and heart attacks  </a:t>
            </a: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The problem 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001056" cy="52149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world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One third of world  population is hypertensive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&gt;50% of adults above 50 years age  are hypertensive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10% of population in age group 20-30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Problem is decreasing in the developed world, but increasing in developing world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India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rapidly becoming  the capital of hypertension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23% above the age of  are hypertensive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HTN causes 53% stroke deaths and 45% cardiac death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Kerala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&gt; 24%  villagers in Kerala are hypertensive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110 people die every day due cardiovascular disease (50%of total deaths ; become 2/3  of  total death by 2020)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Who Gets High Blood Pressure?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more common in older people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At age 45-65 , more men have hypertension than women. By age 65, this is reversed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Diabetics  have a greater risk of hypertension 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About 60% of all people with diabetes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also have hypertension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 close family member with high blood pressure </a:t>
            </a:r>
          </a:p>
          <a:p>
            <a:pPr algn="ctr">
              <a:buNone/>
            </a:pPr>
            <a:r>
              <a:rPr lang="en-US" dirty="0" smtClean="0"/>
              <a:t>also increases your risk 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1171</TotalTime>
  <Words>1883</Words>
  <Application>Microsoft Office PowerPoint</Application>
  <PresentationFormat>On-screen Show (4:3)</PresentationFormat>
  <Paragraphs>337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Hypertension-a silent killer</vt:lpstr>
      <vt:lpstr>Blood pressure  </vt:lpstr>
      <vt:lpstr>High blood Pressure (hypertension)  Classification: </vt:lpstr>
      <vt:lpstr>High blood Pressure (hypertension)  Classification:2 </vt:lpstr>
      <vt:lpstr>Pre hypertension</vt:lpstr>
      <vt:lpstr>Hypertension-High Blood Pressure (HBP)</vt:lpstr>
      <vt:lpstr>Why Hypertension a silent killer ?</vt:lpstr>
      <vt:lpstr>The problem </vt:lpstr>
      <vt:lpstr>Who Gets High Blood Pressure? </vt:lpstr>
      <vt:lpstr>Gestational hypertension</vt:lpstr>
      <vt:lpstr>    Hypertension and Children </vt:lpstr>
      <vt:lpstr>Risk factors of hypertension</vt:lpstr>
      <vt:lpstr>symptoms</vt:lpstr>
      <vt:lpstr>Complications 1</vt:lpstr>
      <vt:lpstr>Heart attack</vt:lpstr>
      <vt:lpstr>Stroke </vt:lpstr>
      <vt:lpstr>Complications 2</vt:lpstr>
      <vt:lpstr>Eye problems</vt:lpstr>
      <vt:lpstr>PowerPoint Presentation</vt:lpstr>
      <vt:lpstr>Treatment -1</vt:lpstr>
      <vt:lpstr>PowerPoint Presentation</vt:lpstr>
      <vt:lpstr>Smart eating </vt:lpstr>
      <vt:lpstr>Salt restriction</vt:lpstr>
      <vt:lpstr>Pickles </vt:lpstr>
      <vt:lpstr>diets to be avoided</vt:lpstr>
      <vt:lpstr>Diet to avoid </vt:lpstr>
      <vt:lpstr>PowerPoint Presentation</vt:lpstr>
      <vt:lpstr>Canned Soups </vt:lpstr>
      <vt:lpstr>Canned or Bottled Tomato Products </vt:lpstr>
      <vt:lpstr>Coffee </vt:lpstr>
      <vt:lpstr>Sugar </vt:lpstr>
      <vt:lpstr>Chicken Skin and Packaged Foods </vt:lpstr>
      <vt:lpstr>PowerPoint Presentation</vt:lpstr>
      <vt:lpstr>Alcohol intake </vt:lpstr>
      <vt:lpstr>PowerPoint Presentation</vt:lpstr>
      <vt:lpstr>Weight reduction </vt:lpstr>
      <vt:lpstr>Treatment -2</vt:lpstr>
      <vt:lpstr>PowerPoint Presentation</vt:lpstr>
      <vt:lpstr>PowerPoint Presentation</vt:lpstr>
      <vt:lpstr>Put the Fun Back in Exercise </vt:lpstr>
      <vt:lpstr>Resistance exercise</vt:lpstr>
      <vt:lpstr>Treatment -3</vt:lpstr>
      <vt:lpstr>Treatment -3</vt:lpstr>
      <vt:lpstr>Treatment -4</vt:lpstr>
      <vt:lpstr>Treatment -5</vt:lpstr>
      <vt:lpstr>Treatment -5</vt:lpstr>
      <vt:lpstr>Living With High Blood Pressure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Hypertension-a silent killer</dc:title>
  <dc:creator>abdul azeez</dc:creator>
  <cp:lastModifiedBy>dell</cp:lastModifiedBy>
  <cp:revision>150</cp:revision>
  <dcterms:created xsi:type="dcterms:W3CDTF">2013-10-22T21:44:51Z</dcterms:created>
  <dcterms:modified xsi:type="dcterms:W3CDTF">2017-08-26T11:19:53Z</dcterms:modified>
</cp:coreProperties>
</file>